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7" r:id="rId10"/>
    <p:sldId id="264" r:id="rId11"/>
    <p:sldId id="265" r:id="rId12"/>
    <p:sldId id="269" r:id="rId13"/>
    <p:sldId id="266" r:id="rId14"/>
    <p:sldId id="283" r:id="rId15"/>
    <p:sldId id="268" r:id="rId16"/>
    <p:sldId id="270" r:id="rId17"/>
    <p:sldId id="272" r:id="rId18"/>
    <p:sldId id="271" r:id="rId19"/>
    <p:sldId id="273" r:id="rId20"/>
    <p:sldId id="284" r:id="rId21"/>
    <p:sldId id="286" r:id="rId22"/>
    <p:sldId id="285" r:id="rId23"/>
    <p:sldId id="274" r:id="rId24"/>
    <p:sldId id="282" r:id="rId25"/>
    <p:sldId id="275" r:id="rId26"/>
    <p:sldId id="276"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5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F64CE-32C2-DF4D-A811-DB0C86E7273F}" type="datetimeFigureOut">
              <a:rPr lang="en-US" smtClean="0"/>
              <a:t>4/17/18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1BBFD-3371-C549-A75F-DAEE7202B193}" type="slidenum">
              <a:rPr lang="en-US" smtClean="0"/>
              <a:t>‹#›</a:t>
            </a:fld>
            <a:endParaRPr lang="en-US"/>
          </a:p>
        </p:txBody>
      </p:sp>
    </p:spTree>
    <p:extLst>
      <p:ext uri="{BB962C8B-B14F-4D97-AF65-F5344CB8AC3E}">
        <p14:creationId xmlns:p14="http://schemas.microsoft.com/office/powerpoint/2010/main" val="3750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1BBFD-3371-C549-A75F-DAEE7202B193}" type="slidenum">
              <a:rPr lang="en-US" smtClean="0"/>
              <a:t>5</a:t>
            </a:fld>
            <a:endParaRPr lang="en-US"/>
          </a:p>
        </p:txBody>
      </p:sp>
    </p:spTree>
    <p:extLst>
      <p:ext uri="{BB962C8B-B14F-4D97-AF65-F5344CB8AC3E}">
        <p14:creationId xmlns:p14="http://schemas.microsoft.com/office/powerpoint/2010/main" val="321744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41BBFD-3371-C549-A75F-DAEE7202B193}" type="slidenum">
              <a:rPr lang="en-US" smtClean="0"/>
              <a:t>18</a:t>
            </a:fld>
            <a:endParaRPr lang="en-US"/>
          </a:p>
        </p:txBody>
      </p:sp>
    </p:spTree>
    <p:extLst>
      <p:ext uri="{BB962C8B-B14F-4D97-AF65-F5344CB8AC3E}">
        <p14:creationId xmlns:p14="http://schemas.microsoft.com/office/powerpoint/2010/main" val="367929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0AEF4-AA26-8641-BBF4-9490F23A90E1}"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75278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0AEF4-AA26-8641-BBF4-9490F23A90E1}"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12070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0AEF4-AA26-8641-BBF4-9490F23A90E1}"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315449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0AEF4-AA26-8641-BBF4-9490F23A90E1}"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65908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0AEF4-AA26-8641-BBF4-9490F23A90E1}" type="datetimeFigureOut">
              <a:rPr lang="en-US" smtClean="0"/>
              <a:t>4/17/18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17033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0AEF4-AA26-8641-BBF4-9490F23A90E1}"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372429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0AEF4-AA26-8641-BBF4-9490F23A90E1}" type="datetimeFigureOut">
              <a:rPr lang="en-US" smtClean="0"/>
              <a:t>4/17/18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121163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0AEF4-AA26-8641-BBF4-9490F23A90E1}" type="datetimeFigureOut">
              <a:rPr lang="en-US" smtClean="0"/>
              <a:t>4/17/18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263132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0AEF4-AA26-8641-BBF4-9490F23A90E1}" type="datetimeFigureOut">
              <a:rPr lang="en-US" smtClean="0"/>
              <a:t>4/17/18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85320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0AEF4-AA26-8641-BBF4-9490F23A90E1}"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179136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0AEF4-AA26-8641-BBF4-9490F23A90E1}" type="datetimeFigureOut">
              <a:rPr lang="en-US" smtClean="0"/>
              <a:t>4/17/18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1060-26C9-3544-BDCF-3571BE5463A4}" type="slidenum">
              <a:rPr lang="en-US" smtClean="0"/>
              <a:t>‹#›</a:t>
            </a:fld>
            <a:endParaRPr lang="en-US"/>
          </a:p>
        </p:txBody>
      </p:sp>
    </p:spTree>
    <p:extLst>
      <p:ext uri="{BB962C8B-B14F-4D97-AF65-F5344CB8AC3E}">
        <p14:creationId xmlns:p14="http://schemas.microsoft.com/office/powerpoint/2010/main" val="28418754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0AEF4-AA26-8641-BBF4-9490F23A90E1}" type="datetimeFigureOut">
              <a:rPr lang="en-US" smtClean="0"/>
              <a:t>4/17/18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1060-26C9-3544-BDCF-3571BE5463A4}" type="slidenum">
              <a:rPr lang="en-US" smtClean="0"/>
              <a:t>‹#›</a:t>
            </a:fld>
            <a:endParaRPr lang="en-US"/>
          </a:p>
        </p:txBody>
      </p:sp>
    </p:spTree>
    <p:extLst>
      <p:ext uri="{BB962C8B-B14F-4D97-AF65-F5344CB8AC3E}">
        <p14:creationId xmlns:p14="http://schemas.microsoft.com/office/powerpoint/2010/main" val="848754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George </a:t>
            </a:r>
            <a:r>
              <a:rPr lang="en-US" dirty="0" err="1" smtClean="0"/>
              <a:t>Rykwalder</a:t>
            </a:r>
            <a:endParaRPr lang="en-US" dirty="0"/>
          </a:p>
        </p:txBody>
      </p:sp>
      <p:sp>
        <p:nvSpPr>
          <p:cNvPr id="3" name="Subtitle 2"/>
          <p:cNvSpPr>
            <a:spLocks noGrp="1"/>
          </p:cNvSpPr>
          <p:nvPr>
            <p:ph type="subTitle" idx="1"/>
          </p:nvPr>
        </p:nvSpPr>
        <p:spPr/>
        <p:txBody>
          <a:bodyPr/>
          <a:lstStyle/>
          <a:p>
            <a:r>
              <a:rPr lang="en-US" dirty="0" smtClean="0"/>
              <a:t>Roots in the Old Country</a:t>
            </a:r>
            <a:endParaRPr lang="en-US" dirty="0"/>
          </a:p>
        </p:txBody>
      </p:sp>
    </p:spTree>
    <p:extLst>
      <p:ext uri="{BB962C8B-B14F-4D97-AF65-F5344CB8AC3E}">
        <p14:creationId xmlns:p14="http://schemas.microsoft.com/office/powerpoint/2010/main" val="205317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records might  show that? </a:t>
            </a:r>
            <a:endParaRPr lang="en-US" dirty="0"/>
          </a:p>
        </p:txBody>
      </p:sp>
      <p:sp>
        <p:nvSpPr>
          <p:cNvPr id="3" name="Content Placeholder 2"/>
          <p:cNvSpPr>
            <a:spLocks noGrp="1"/>
          </p:cNvSpPr>
          <p:nvPr>
            <p:ph idx="1"/>
          </p:nvPr>
        </p:nvSpPr>
        <p:spPr/>
        <p:txBody>
          <a:bodyPr/>
          <a:lstStyle/>
          <a:p>
            <a:r>
              <a:rPr lang="en-US" dirty="0" smtClean="0"/>
              <a:t>Family records</a:t>
            </a:r>
          </a:p>
          <a:p>
            <a:r>
              <a:rPr lang="en-US" dirty="0" smtClean="0"/>
              <a:t>Clues in census records</a:t>
            </a:r>
          </a:p>
          <a:p>
            <a:r>
              <a:rPr lang="en-US" dirty="0" smtClean="0"/>
              <a:t>Origins of other family members or close associates</a:t>
            </a:r>
          </a:p>
          <a:p>
            <a:r>
              <a:rPr lang="en-US" dirty="0" smtClean="0">
                <a:solidFill>
                  <a:srgbClr val="FF0000"/>
                </a:solidFill>
              </a:rPr>
              <a:t>Naturalization Records</a:t>
            </a:r>
          </a:p>
          <a:p>
            <a:r>
              <a:rPr lang="en-US" dirty="0" smtClean="0">
                <a:solidFill>
                  <a:srgbClr val="FF0000"/>
                </a:solidFill>
              </a:rPr>
              <a:t>Passenger lists</a:t>
            </a:r>
          </a:p>
          <a:p>
            <a:endParaRPr lang="en-US" dirty="0" smtClean="0"/>
          </a:p>
          <a:p>
            <a:endParaRPr lang="en-US" dirty="0"/>
          </a:p>
        </p:txBody>
      </p:sp>
    </p:spTree>
    <p:extLst>
      <p:ext uri="{BB962C8B-B14F-4D97-AF65-F5344CB8AC3E}">
        <p14:creationId xmlns:p14="http://schemas.microsoft.com/office/powerpoint/2010/main" val="305156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Immigration information</a:t>
            </a:r>
            <a:br>
              <a:rPr lang="en-US" dirty="0" smtClean="0"/>
            </a:br>
            <a:r>
              <a:rPr lang="en-US" dirty="0" smtClean="0"/>
              <a:t> in census records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1900: </a:t>
            </a:r>
            <a:r>
              <a:rPr lang="en-US" dirty="0" err="1" smtClean="0"/>
              <a:t>arriv</a:t>
            </a:r>
            <a:r>
              <a:rPr lang="en-US" dirty="0" smtClean="0"/>
              <a:t>. 1887  13 </a:t>
            </a:r>
            <a:r>
              <a:rPr lang="en-US" dirty="0" err="1" smtClean="0"/>
              <a:t>yrs</a:t>
            </a:r>
            <a:r>
              <a:rPr lang="en-US" dirty="0" smtClean="0"/>
              <a:t> in U.S. NA</a:t>
            </a:r>
          </a:p>
          <a:p>
            <a:pPr marL="0" indent="0">
              <a:buNone/>
            </a:pPr>
            <a:r>
              <a:rPr lang="en-US" dirty="0" smtClean="0"/>
              <a:t>1910: </a:t>
            </a:r>
            <a:r>
              <a:rPr lang="en-US" dirty="0" err="1" smtClean="0"/>
              <a:t>arriv</a:t>
            </a:r>
            <a:r>
              <a:rPr lang="en-US" dirty="0" smtClean="0"/>
              <a:t>: 1887 NA</a:t>
            </a:r>
          </a:p>
          <a:p>
            <a:pPr marL="0" indent="0">
              <a:buNone/>
            </a:pPr>
            <a:r>
              <a:rPr lang="en-US" dirty="0" smtClean="0"/>
              <a:t>1920: </a:t>
            </a:r>
            <a:r>
              <a:rPr lang="en-US" dirty="0" err="1" smtClean="0"/>
              <a:t>arriv</a:t>
            </a:r>
            <a:r>
              <a:rPr lang="en-US" dirty="0" smtClean="0"/>
              <a:t>: 1889 NA </a:t>
            </a:r>
            <a:r>
              <a:rPr lang="en-US" dirty="0" err="1" smtClean="0"/>
              <a:t>yr</a:t>
            </a:r>
            <a:r>
              <a:rPr lang="en-US" dirty="0" smtClean="0"/>
              <a:t> of </a:t>
            </a:r>
            <a:r>
              <a:rPr lang="en-US" dirty="0" err="1" smtClean="0"/>
              <a:t>nat</a:t>
            </a:r>
            <a:r>
              <a:rPr lang="en-US" dirty="0" smtClean="0"/>
              <a:t>: 1891</a:t>
            </a:r>
          </a:p>
          <a:p>
            <a:pPr marL="0" indent="0">
              <a:buNone/>
            </a:pPr>
            <a:r>
              <a:rPr lang="en-US" dirty="0" smtClean="0"/>
              <a:t>1930: </a:t>
            </a:r>
            <a:r>
              <a:rPr lang="en-US" dirty="0" err="1" smtClean="0"/>
              <a:t>arriv</a:t>
            </a:r>
            <a:r>
              <a:rPr lang="en-US" dirty="0" smtClean="0"/>
              <a:t> 1890 NA</a:t>
            </a:r>
          </a:p>
          <a:p>
            <a:pPr marL="0" indent="0">
              <a:buNone/>
            </a:pPr>
            <a:r>
              <a:rPr lang="en-US" dirty="0" smtClean="0"/>
              <a:t>1940: NA </a:t>
            </a:r>
          </a:p>
          <a:p>
            <a:pPr marL="0" indent="0">
              <a:buNone/>
            </a:pPr>
            <a:endParaRPr lang="en-US" dirty="0"/>
          </a:p>
          <a:p>
            <a:pPr marL="0" indent="0">
              <a:buNone/>
            </a:pPr>
            <a:r>
              <a:rPr lang="en-US" dirty="0" smtClean="0">
                <a:solidFill>
                  <a:srgbClr val="FF0000"/>
                </a:solidFill>
              </a:rPr>
              <a:t>NA = Naturalized </a:t>
            </a:r>
          </a:p>
          <a:p>
            <a:pPr marL="0" indent="0">
              <a:buNone/>
            </a:pPr>
            <a:r>
              <a:rPr lang="en-US" dirty="0" smtClean="0">
                <a:solidFill>
                  <a:srgbClr val="FF0000"/>
                </a:solidFill>
              </a:rPr>
              <a:t>AL=Alien</a:t>
            </a:r>
          </a:p>
          <a:p>
            <a:pPr marL="0" indent="0">
              <a:buNone/>
            </a:pPr>
            <a:r>
              <a:rPr lang="en-US" dirty="0" smtClean="0">
                <a:solidFill>
                  <a:srgbClr val="FF0000"/>
                </a:solidFill>
              </a:rPr>
              <a:t>PA= Papers Filed</a:t>
            </a:r>
            <a:endParaRPr lang="en-US" dirty="0">
              <a:solidFill>
                <a:srgbClr val="FF0000"/>
              </a:solidFill>
            </a:endParaRPr>
          </a:p>
        </p:txBody>
      </p:sp>
    </p:spTree>
    <p:extLst>
      <p:ext uri="{BB962C8B-B14F-4D97-AF65-F5344CB8AC3E}">
        <p14:creationId xmlns:p14="http://schemas.microsoft.com/office/powerpoint/2010/main" val="84608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a:t>
            </a:r>
            <a:endParaRPr lang="en-US" dirty="0"/>
          </a:p>
        </p:txBody>
      </p:sp>
      <p:sp>
        <p:nvSpPr>
          <p:cNvPr id="3" name="Content Placeholder 2"/>
          <p:cNvSpPr>
            <a:spLocks noGrp="1"/>
          </p:cNvSpPr>
          <p:nvPr>
            <p:ph idx="1"/>
          </p:nvPr>
        </p:nvSpPr>
        <p:spPr/>
        <p:txBody>
          <a:bodyPr/>
          <a:lstStyle/>
          <a:p>
            <a:pPr marL="0" indent="0">
              <a:buNone/>
            </a:pPr>
            <a:r>
              <a:rPr lang="en-US" dirty="0" smtClean="0"/>
              <a:t>2 separate, but related, research efforts: </a:t>
            </a:r>
          </a:p>
          <a:p>
            <a:pPr marL="0" indent="0">
              <a:buNone/>
            </a:pPr>
            <a:endParaRPr lang="en-US" dirty="0"/>
          </a:p>
          <a:p>
            <a:pPr marL="400050" lvl="1" indent="0">
              <a:buNone/>
            </a:pPr>
            <a:r>
              <a:rPr lang="en-US" dirty="0" smtClean="0"/>
              <a:t>1. Find his naturalization papers</a:t>
            </a:r>
            <a:br>
              <a:rPr lang="en-US" dirty="0" smtClean="0"/>
            </a:br>
            <a:endParaRPr lang="en-US" dirty="0" smtClean="0"/>
          </a:p>
          <a:p>
            <a:pPr marL="400050" lvl="1" indent="0">
              <a:buNone/>
            </a:pPr>
            <a:r>
              <a:rPr lang="en-US" dirty="0" smtClean="0"/>
              <a:t>2. Find passenger list information</a:t>
            </a:r>
            <a:endParaRPr lang="en-US" dirty="0"/>
          </a:p>
        </p:txBody>
      </p:sp>
    </p:spTree>
    <p:extLst>
      <p:ext uri="{BB962C8B-B14F-4D97-AF65-F5344CB8AC3E}">
        <p14:creationId xmlns:p14="http://schemas.microsoft.com/office/powerpoint/2010/main" val="158165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Naturalization Records</a:t>
            </a:r>
            <a:endParaRPr lang="en-US" dirty="0"/>
          </a:p>
        </p:txBody>
      </p:sp>
      <p:sp>
        <p:nvSpPr>
          <p:cNvPr id="3" name="Content Placeholder 2"/>
          <p:cNvSpPr>
            <a:spLocks noGrp="1"/>
          </p:cNvSpPr>
          <p:nvPr>
            <p:ph idx="1"/>
          </p:nvPr>
        </p:nvSpPr>
        <p:spPr/>
        <p:txBody>
          <a:bodyPr/>
          <a:lstStyle/>
          <a:p>
            <a:r>
              <a:rPr lang="en-US" dirty="0" smtClean="0"/>
              <a:t>Pre 1907 Naturalization Records are found at </a:t>
            </a:r>
            <a:r>
              <a:rPr lang="en-US" dirty="0" smtClean="0">
                <a:solidFill>
                  <a:srgbClr val="FF0000"/>
                </a:solidFill>
              </a:rPr>
              <a:t>the state level </a:t>
            </a:r>
          </a:p>
          <a:p>
            <a:r>
              <a:rPr lang="en-US" dirty="0" smtClean="0"/>
              <a:t>Arrived New York 1887</a:t>
            </a:r>
          </a:p>
          <a:p>
            <a:r>
              <a:rPr lang="en-US" dirty="0" smtClean="0"/>
              <a:t>Naturalized about 1891 </a:t>
            </a:r>
            <a:r>
              <a:rPr lang="en-US" i="1" dirty="0" smtClean="0"/>
              <a:t>– where? </a:t>
            </a:r>
          </a:p>
          <a:p>
            <a:r>
              <a:rPr lang="en-US" dirty="0" smtClean="0"/>
              <a:t>Son born Ottawa Co., Ohio in 1898</a:t>
            </a:r>
          </a:p>
          <a:p>
            <a:r>
              <a:rPr lang="en-US" dirty="0" smtClean="0"/>
              <a:t>He lived in Ohio in 1900</a:t>
            </a:r>
          </a:p>
          <a:p>
            <a:pPr marL="0" indent="0">
              <a:buNone/>
            </a:pPr>
            <a:endParaRPr lang="en-US" dirty="0"/>
          </a:p>
        </p:txBody>
      </p:sp>
    </p:spTree>
    <p:extLst>
      <p:ext uri="{BB962C8B-B14F-4D97-AF65-F5344CB8AC3E}">
        <p14:creationId xmlns:p14="http://schemas.microsoft.com/office/powerpoint/2010/main" val="162736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Your Guide to</a:t>
            </a:r>
            <a:r>
              <a:rPr lang="is-IS" sz="3200" dirty="0" smtClean="0"/>
              <a:t>…Naturalization Records</a:t>
            </a:r>
            <a:br>
              <a:rPr lang="is-IS" sz="3200" dirty="0" smtClean="0"/>
            </a:br>
            <a:r>
              <a:rPr lang="en-US" sz="3200" dirty="0" smtClean="0">
                <a:solidFill>
                  <a:srgbClr val="FF0000"/>
                </a:solidFill>
              </a:rPr>
              <a:t>http://</a:t>
            </a:r>
            <a:r>
              <a:rPr lang="en-US" sz="3200" dirty="0" err="1" smtClean="0">
                <a:solidFill>
                  <a:srgbClr val="FF0000"/>
                </a:solidFill>
              </a:rPr>
              <a:t>barbsnow.net</a:t>
            </a:r>
            <a:r>
              <a:rPr lang="en-US" sz="3200" dirty="0" smtClean="0">
                <a:solidFill>
                  <a:srgbClr val="FF0000"/>
                </a:solidFill>
              </a:rPr>
              <a:t>/</a:t>
            </a:r>
            <a:r>
              <a:rPr lang="en-US" sz="3200" dirty="0" err="1" smtClean="0">
                <a:solidFill>
                  <a:srgbClr val="FF0000"/>
                </a:solidFill>
              </a:rPr>
              <a:t>naturalization.html</a:t>
            </a:r>
            <a:r>
              <a:rPr lang="is-IS" sz="3200" dirty="0" smtClean="0">
                <a:solidFill>
                  <a:srgbClr val="FF0000"/>
                </a:solidFill>
              </a:rPr>
              <a:t> </a:t>
            </a:r>
            <a:endParaRPr lang="en-US" sz="3200" dirty="0">
              <a:solidFill>
                <a:srgbClr val="FF0000"/>
              </a:solidFill>
            </a:endParaRPr>
          </a:p>
        </p:txBody>
      </p:sp>
      <p:pic>
        <p:nvPicPr>
          <p:cNvPr id="4" name="Content Placeholder 3" descr="Your Guide Naturalization.jpg"/>
          <p:cNvPicPr>
            <a:picLocks noGrp="1" noChangeAspect="1"/>
          </p:cNvPicPr>
          <p:nvPr>
            <p:ph idx="1"/>
          </p:nvPr>
        </p:nvPicPr>
        <p:blipFill>
          <a:blip r:embed="rId2">
            <a:extLst>
              <a:ext uri="{28A0092B-C50C-407E-A947-70E740481C1C}">
                <a14:useLocalDpi xmlns:a14="http://schemas.microsoft.com/office/drawing/2010/main" val="0"/>
              </a:ext>
            </a:extLst>
          </a:blip>
          <a:srcRect l="-17272" r="-17272"/>
          <a:stretch>
            <a:fillRect/>
          </a:stretch>
        </p:blipFill>
        <p:spPr/>
      </p:pic>
    </p:spTree>
    <p:extLst>
      <p:ext uri="{BB962C8B-B14F-4D97-AF65-F5344CB8AC3E}">
        <p14:creationId xmlns:p14="http://schemas.microsoft.com/office/powerpoint/2010/main" val="175775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Passenger Lists:</a:t>
            </a:r>
            <a:br>
              <a:rPr lang="en-US" dirty="0" smtClean="0"/>
            </a:br>
            <a:r>
              <a:rPr lang="en-US" dirty="0" smtClean="0"/>
              <a:t> We already have a likely record</a:t>
            </a:r>
            <a:endParaRPr lang="en-US" dirty="0"/>
          </a:p>
        </p:txBody>
      </p:sp>
      <p:pic>
        <p:nvPicPr>
          <p:cNvPr id="4" name="Content Placeholder 3" descr="NY Passenger list.jpg"/>
          <p:cNvPicPr>
            <a:picLocks noGrp="1" noChangeAspect="1"/>
          </p:cNvPicPr>
          <p:nvPr>
            <p:ph idx="1"/>
          </p:nvPr>
        </p:nvPicPr>
        <p:blipFill>
          <a:blip r:embed="rId2">
            <a:extLst>
              <a:ext uri="{28A0092B-C50C-407E-A947-70E740481C1C}">
                <a14:useLocalDpi xmlns:a14="http://schemas.microsoft.com/office/drawing/2010/main" val="0"/>
              </a:ext>
            </a:extLst>
          </a:blip>
          <a:srcRect l="-25433" r="-25433"/>
          <a:stretch>
            <a:fillRect/>
          </a:stretch>
        </p:blipFill>
        <p:spPr/>
      </p:pic>
      <p:sp>
        <p:nvSpPr>
          <p:cNvPr id="5" name="Oval 4"/>
          <p:cNvSpPr/>
          <p:nvPr/>
        </p:nvSpPr>
        <p:spPr>
          <a:xfrm>
            <a:off x="4916714" y="1814286"/>
            <a:ext cx="1832429" cy="1923143"/>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664857" y="5388429"/>
            <a:ext cx="4027714" cy="737734"/>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34143" y="5150784"/>
            <a:ext cx="2478262" cy="830997"/>
          </a:xfrm>
          <a:prstGeom prst="rect">
            <a:avLst/>
          </a:prstGeom>
          <a:noFill/>
        </p:spPr>
        <p:txBody>
          <a:bodyPr wrap="none" rtlCol="0">
            <a:spAutoFit/>
          </a:bodyPr>
          <a:lstStyle/>
          <a:p>
            <a:r>
              <a:rPr lang="en-US" sz="2400" dirty="0" smtClean="0">
                <a:solidFill>
                  <a:srgbClr val="FF0000"/>
                </a:solidFill>
              </a:rPr>
              <a:t>Port of Departure:</a:t>
            </a:r>
          </a:p>
          <a:p>
            <a:r>
              <a:rPr lang="en-US" sz="2400" dirty="0" smtClean="0">
                <a:solidFill>
                  <a:srgbClr val="FF0000"/>
                </a:solidFill>
              </a:rPr>
              <a:t>Hamburg</a:t>
            </a:r>
            <a:endParaRPr lang="en-US" sz="2400" dirty="0">
              <a:solidFill>
                <a:srgbClr val="FF0000"/>
              </a:solidFill>
            </a:endParaRPr>
          </a:p>
        </p:txBody>
      </p:sp>
    </p:spTree>
    <p:extLst>
      <p:ext uri="{BB962C8B-B14F-4D97-AF65-F5344CB8AC3E}">
        <p14:creationId xmlns:p14="http://schemas.microsoft.com/office/powerpoint/2010/main" val="336705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425905"/>
            <a:ext cx="8229600" cy="1143000"/>
          </a:xfrm>
        </p:spPr>
        <p:txBody>
          <a:bodyPr>
            <a:normAutofit fontScale="90000"/>
          </a:bodyPr>
          <a:lstStyle/>
          <a:p>
            <a:pPr algn="l"/>
            <a:r>
              <a:rPr lang="en-US" sz="3600" dirty="0" smtClean="0"/>
              <a:t>This is what we see when we “view record”  from a record attached to someone in a tree</a:t>
            </a:r>
            <a:endParaRPr lang="en-US" sz="3600" dirty="0"/>
          </a:p>
        </p:txBody>
      </p:sp>
      <p:pic>
        <p:nvPicPr>
          <p:cNvPr id="4" name="Content Placeholder 3" descr="View Record.jpg"/>
          <p:cNvPicPr>
            <a:picLocks noGrp="1" noChangeAspect="1"/>
          </p:cNvPicPr>
          <p:nvPr>
            <p:ph idx="1"/>
          </p:nvPr>
        </p:nvPicPr>
        <p:blipFill>
          <a:blip r:embed="rId2">
            <a:extLst>
              <a:ext uri="{28A0092B-C50C-407E-A947-70E740481C1C}">
                <a14:useLocalDpi xmlns:a14="http://schemas.microsoft.com/office/drawing/2010/main" val="0"/>
              </a:ext>
            </a:extLst>
          </a:blip>
          <a:srcRect l="-26490" r="-26490"/>
          <a:stretch>
            <a:fillRect/>
          </a:stretch>
        </p:blipFill>
        <p:spPr>
          <a:xfrm>
            <a:off x="430992" y="1568905"/>
            <a:ext cx="8229600" cy="4525963"/>
          </a:xfrm>
        </p:spPr>
      </p:pic>
      <p:sp>
        <p:nvSpPr>
          <p:cNvPr id="5" name="TextBox 4"/>
          <p:cNvSpPr txBox="1"/>
          <p:nvPr/>
        </p:nvSpPr>
        <p:spPr>
          <a:xfrm>
            <a:off x="653143" y="4735286"/>
            <a:ext cx="3203059" cy="1015663"/>
          </a:xfrm>
          <a:prstGeom prst="rect">
            <a:avLst/>
          </a:prstGeom>
          <a:noFill/>
          <a:ln>
            <a:solidFill>
              <a:srgbClr val="FF0000"/>
            </a:solidFill>
          </a:ln>
        </p:spPr>
        <p:txBody>
          <a:bodyPr wrap="square" rtlCol="0">
            <a:spAutoFit/>
          </a:bodyPr>
          <a:lstStyle/>
          <a:p>
            <a:r>
              <a:rPr lang="en-US" sz="2000" dirty="0" smtClean="0">
                <a:solidFill>
                  <a:srgbClr val="FF0000"/>
                </a:solidFill>
              </a:rPr>
              <a:t>The summary differs a little.  This one offers a different link</a:t>
            </a:r>
            <a:r>
              <a:rPr lang="en-US" dirty="0" smtClean="0"/>
              <a:t>. </a:t>
            </a:r>
            <a:endParaRPr lang="en-US" dirty="0"/>
          </a:p>
        </p:txBody>
      </p:sp>
      <p:sp>
        <p:nvSpPr>
          <p:cNvPr id="6" name="Oval 5"/>
          <p:cNvSpPr/>
          <p:nvPr/>
        </p:nvSpPr>
        <p:spPr>
          <a:xfrm>
            <a:off x="4789714" y="5454877"/>
            <a:ext cx="2032000" cy="67128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839857" y="5454877"/>
            <a:ext cx="1584877" cy="923330"/>
          </a:xfrm>
          <a:prstGeom prst="rect">
            <a:avLst/>
          </a:prstGeom>
          <a:noFill/>
          <a:ln>
            <a:solidFill>
              <a:srgbClr val="FF0000"/>
            </a:solidFill>
          </a:ln>
        </p:spPr>
        <p:txBody>
          <a:bodyPr wrap="none" rtlCol="0">
            <a:spAutoFit/>
          </a:bodyPr>
          <a:lstStyle/>
          <a:p>
            <a:r>
              <a:rPr lang="en-US" dirty="0" smtClean="0"/>
              <a:t>A handy link to </a:t>
            </a:r>
            <a:br>
              <a:rPr lang="en-US" dirty="0" smtClean="0"/>
            </a:br>
            <a:r>
              <a:rPr lang="en-US" dirty="0" smtClean="0"/>
              <a:t>the Hamburg </a:t>
            </a:r>
            <a:br>
              <a:rPr lang="en-US" dirty="0" smtClean="0"/>
            </a:br>
            <a:r>
              <a:rPr lang="en-US" dirty="0" smtClean="0"/>
              <a:t>Passenger Lists</a:t>
            </a:r>
            <a:endParaRPr lang="en-US" dirty="0"/>
          </a:p>
        </p:txBody>
      </p:sp>
    </p:spTree>
    <p:extLst>
      <p:ext uri="{BB962C8B-B14F-4D97-AF65-F5344CB8AC3E}">
        <p14:creationId xmlns:p14="http://schemas.microsoft.com/office/powerpoint/2010/main" val="189116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Hamburg Passenger List Results</a:t>
            </a:r>
            <a:endParaRPr lang="en-US" dirty="0"/>
          </a:p>
        </p:txBody>
      </p:sp>
      <p:pic>
        <p:nvPicPr>
          <p:cNvPr id="4" name="Content Placeholder 3" descr="HPL results.jpg"/>
          <p:cNvPicPr>
            <a:picLocks noGrp="1" noChangeAspect="1"/>
          </p:cNvPicPr>
          <p:nvPr>
            <p:ph idx="1"/>
          </p:nvPr>
        </p:nvPicPr>
        <p:blipFill>
          <a:blip r:embed="rId2">
            <a:extLst>
              <a:ext uri="{28A0092B-C50C-407E-A947-70E740481C1C}">
                <a14:useLocalDpi xmlns:a14="http://schemas.microsoft.com/office/drawing/2010/main" val="0"/>
              </a:ext>
            </a:extLst>
          </a:blip>
          <a:srcRect t="-9750" b="-9750"/>
          <a:stretch>
            <a:fillRect/>
          </a:stretch>
        </p:blipFill>
        <p:spPr/>
      </p:pic>
      <p:sp>
        <p:nvSpPr>
          <p:cNvPr id="5" name="TextBox 4"/>
          <p:cNvSpPr txBox="1"/>
          <p:nvPr/>
        </p:nvSpPr>
        <p:spPr>
          <a:xfrm>
            <a:off x="4517571" y="2667000"/>
            <a:ext cx="3613452" cy="369332"/>
          </a:xfrm>
          <a:prstGeom prst="rect">
            <a:avLst/>
          </a:prstGeom>
          <a:noFill/>
          <a:ln>
            <a:solidFill>
              <a:srgbClr val="FF0000"/>
            </a:solidFill>
          </a:ln>
        </p:spPr>
        <p:txBody>
          <a:bodyPr wrap="none" rtlCol="0">
            <a:spAutoFit/>
          </a:bodyPr>
          <a:lstStyle/>
          <a:p>
            <a:r>
              <a:rPr lang="en-US" dirty="0" smtClean="0">
                <a:solidFill>
                  <a:srgbClr val="FF0000"/>
                </a:solidFill>
              </a:rPr>
              <a:t>Search from the Passenger List entry</a:t>
            </a:r>
            <a:endParaRPr lang="en-US" dirty="0">
              <a:solidFill>
                <a:srgbClr val="FF0000"/>
              </a:solidFill>
            </a:endParaRPr>
          </a:p>
        </p:txBody>
      </p:sp>
    </p:spTree>
    <p:extLst>
      <p:ext uri="{BB962C8B-B14F-4D97-AF65-F5344CB8AC3E}">
        <p14:creationId xmlns:p14="http://schemas.microsoft.com/office/powerpoint/2010/main" val="237084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our George </a:t>
            </a:r>
            <a:r>
              <a:rPr lang="en-US" dirty="0" err="1" smtClean="0"/>
              <a:t>Rykwalder</a:t>
            </a:r>
            <a:r>
              <a:rPr lang="en-US" dirty="0" smtClean="0"/>
              <a:t>? </a:t>
            </a:r>
            <a:endParaRPr lang="en-US" dirty="0"/>
          </a:p>
        </p:txBody>
      </p:sp>
      <p:pic>
        <p:nvPicPr>
          <p:cNvPr id="4" name="Content Placeholder 3" descr="HPL result.jpg"/>
          <p:cNvPicPr>
            <a:picLocks noGrp="1" noChangeAspect="1"/>
          </p:cNvPicPr>
          <p:nvPr>
            <p:ph idx="1"/>
          </p:nvPr>
        </p:nvPicPr>
        <p:blipFill>
          <a:blip r:embed="rId3">
            <a:extLst>
              <a:ext uri="{28A0092B-C50C-407E-A947-70E740481C1C}">
                <a14:useLocalDpi xmlns:a14="http://schemas.microsoft.com/office/drawing/2010/main" val="0"/>
              </a:ext>
            </a:extLst>
          </a:blip>
          <a:srcRect l="-20559" r="-20559"/>
          <a:stretch>
            <a:fillRect/>
          </a:stretch>
        </p:blipFill>
        <p:spPr/>
      </p:pic>
    </p:spTree>
    <p:extLst>
      <p:ext uri="{BB962C8B-B14F-4D97-AF65-F5344CB8AC3E}">
        <p14:creationId xmlns:p14="http://schemas.microsoft.com/office/powerpoint/2010/main" val="365394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Look for the [1891?] naturalization record? </a:t>
            </a:r>
            <a:br>
              <a:rPr lang="en-US" dirty="0" smtClean="0"/>
            </a:br>
            <a:r>
              <a:rPr lang="en-US" dirty="0" smtClean="0"/>
              <a:t/>
            </a:r>
            <a:br>
              <a:rPr lang="en-US" dirty="0" smtClean="0"/>
            </a:br>
            <a:r>
              <a:rPr lang="en-US" dirty="0" smtClean="0">
                <a:solidFill>
                  <a:srgbClr val="FF0000"/>
                </a:solidFill>
              </a:rPr>
              <a:t>OR </a:t>
            </a:r>
            <a:r>
              <a:rPr lang="en-US" dirty="0" smtClean="0"/>
              <a:t/>
            </a:r>
            <a:br>
              <a:rPr lang="en-US" dirty="0" smtClean="0"/>
            </a:br>
            <a:endParaRPr lang="en-US" dirty="0" smtClean="0"/>
          </a:p>
          <a:p>
            <a:pPr marL="514350" indent="-514350">
              <a:buFont typeface="+mj-lt"/>
              <a:buAutoNum type="arabicPeriod"/>
            </a:pPr>
            <a:r>
              <a:rPr lang="en-US" dirty="0" smtClean="0"/>
              <a:t>Start searching in </a:t>
            </a:r>
            <a:r>
              <a:rPr lang="en-US" dirty="0" err="1" smtClean="0"/>
              <a:t>Borsod-Abaúj-Zemplén</a:t>
            </a:r>
            <a:r>
              <a:rPr lang="en-US" dirty="0" smtClean="0"/>
              <a:t> County, Hungary? </a:t>
            </a:r>
            <a:endParaRPr lang="en-US" dirty="0"/>
          </a:p>
        </p:txBody>
      </p:sp>
    </p:spTree>
    <p:extLst>
      <p:ext uri="{BB962C8B-B14F-4D97-AF65-F5344CB8AC3E}">
        <p14:creationId xmlns:p14="http://schemas.microsoft.com/office/powerpoint/2010/main" val="3424837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and where was he born? </a:t>
            </a:r>
            <a:endParaRPr lang="en-US" dirty="0"/>
          </a:p>
        </p:txBody>
      </p:sp>
      <p:sp>
        <p:nvSpPr>
          <p:cNvPr id="3" name="Content Placeholder 2"/>
          <p:cNvSpPr>
            <a:spLocks noGrp="1"/>
          </p:cNvSpPr>
          <p:nvPr>
            <p:ph idx="1"/>
          </p:nvPr>
        </p:nvSpPr>
        <p:spPr/>
        <p:txBody>
          <a:bodyPr>
            <a:normAutofit lnSpcReduction="10000"/>
          </a:bodyPr>
          <a:lstStyle/>
          <a:p>
            <a:r>
              <a:rPr lang="en-US" dirty="0" smtClean="0"/>
              <a:t>1887 Passenger list b. </a:t>
            </a:r>
            <a:r>
              <a:rPr lang="en-US" dirty="0" err="1" smtClean="0"/>
              <a:t>abt</a:t>
            </a:r>
            <a:r>
              <a:rPr lang="en-US" dirty="0" smtClean="0"/>
              <a:t> 1870 Hungary</a:t>
            </a:r>
          </a:p>
          <a:p>
            <a:r>
              <a:rPr lang="en-US" dirty="0" smtClean="0"/>
              <a:t>1900: b. April 1870 Austria</a:t>
            </a:r>
          </a:p>
          <a:p>
            <a:r>
              <a:rPr lang="en-US" dirty="0" smtClean="0"/>
              <a:t>1910  b. Abt. 1870 Hungary [Polish]</a:t>
            </a:r>
          </a:p>
          <a:p>
            <a:r>
              <a:rPr lang="en-US" dirty="0" smtClean="0"/>
              <a:t>1920  b. Abt. 1871 Austria [</a:t>
            </a:r>
            <a:r>
              <a:rPr lang="en-US" dirty="0" err="1" smtClean="0"/>
              <a:t>Slavanic</a:t>
            </a:r>
            <a:r>
              <a:rPr lang="en-US" dirty="0" smtClean="0"/>
              <a:t>]</a:t>
            </a:r>
          </a:p>
          <a:p>
            <a:r>
              <a:rPr lang="en-US" dirty="0" smtClean="0"/>
              <a:t>1930  b. Abt. 1870 Czechoslovakia [</a:t>
            </a:r>
            <a:r>
              <a:rPr lang="en-US" dirty="0" err="1" smtClean="0"/>
              <a:t>Slovac</a:t>
            </a:r>
            <a:r>
              <a:rPr lang="en-US" dirty="0" smtClean="0"/>
              <a:t>]</a:t>
            </a:r>
          </a:p>
          <a:p>
            <a:r>
              <a:rPr lang="en-US" dirty="0" smtClean="0"/>
              <a:t>1940  b. Abt. 1871 Austria </a:t>
            </a:r>
          </a:p>
          <a:p>
            <a:r>
              <a:rPr lang="en-US" dirty="0" smtClean="0"/>
              <a:t>1950 death record b. 14 April 1870 Czechoslovakia </a:t>
            </a:r>
          </a:p>
          <a:p>
            <a:endParaRPr lang="en-US" dirty="0"/>
          </a:p>
        </p:txBody>
      </p:sp>
    </p:spTree>
    <p:extLst>
      <p:ext uri="{BB962C8B-B14F-4D97-AF65-F5344CB8AC3E}">
        <p14:creationId xmlns:p14="http://schemas.microsoft.com/office/powerpoint/2010/main" val="1249240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34" y="274638"/>
            <a:ext cx="8229600" cy="1143000"/>
          </a:xfrm>
        </p:spPr>
        <p:txBody>
          <a:bodyPr/>
          <a:lstStyle/>
          <a:p>
            <a:r>
              <a:rPr lang="en-US" dirty="0" smtClean="0"/>
              <a:t>Exhaust U.S. resources first</a:t>
            </a:r>
            <a:endParaRPr lang="en-US" dirty="0"/>
          </a:p>
        </p:txBody>
      </p:sp>
      <p:pic>
        <p:nvPicPr>
          <p:cNvPr id="4" name="Content Placeholder 3" descr="Your Guide Naturalization.jpg"/>
          <p:cNvPicPr>
            <a:picLocks noGrp="1" noChangeAspect="1"/>
          </p:cNvPicPr>
          <p:nvPr>
            <p:ph idx="1"/>
          </p:nvPr>
        </p:nvPicPr>
        <p:blipFill>
          <a:blip r:embed="rId2">
            <a:extLst>
              <a:ext uri="{28A0092B-C50C-407E-A947-70E740481C1C}">
                <a14:useLocalDpi xmlns:a14="http://schemas.microsoft.com/office/drawing/2010/main" val="0"/>
              </a:ext>
            </a:extLst>
          </a:blip>
          <a:srcRect l="-17272" r="-17272"/>
          <a:stretch>
            <a:fillRect/>
          </a:stretch>
        </p:blipFill>
        <p:spPr/>
      </p:pic>
      <p:sp>
        <p:nvSpPr>
          <p:cNvPr id="6" name="TextBox 5"/>
          <p:cNvSpPr txBox="1"/>
          <p:nvPr/>
        </p:nvSpPr>
        <p:spPr>
          <a:xfrm>
            <a:off x="2770238" y="1200090"/>
            <a:ext cx="4425610" cy="400110"/>
          </a:xfrm>
          <a:prstGeom prst="rect">
            <a:avLst/>
          </a:prstGeom>
          <a:noFill/>
        </p:spPr>
        <p:txBody>
          <a:bodyPr wrap="none" rtlCol="0">
            <a:spAutoFit/>
          </a:bodyPr>
          <a:lstStyle/>
          <a:p>
            <a:r>
              <a:rPr lang="en-US" sz="2000" dirty="0" smtClean="0">
                <a:solidFill>
                  <a:srgbClr val="FF0000"/>
                </a:solidFill>
              </a:rPr>
              <a:t>http://</a:t>
            </a:r>
            <a:r>
              <a:rPr lang="en-US" sz="2000" dirty="0" err="1" smtClean="0">
                <a:solidFill>
                  <a:srgbClr val="FF0000"/>
                </a:solidFill>
              </a:rPr>
              <a:t>barbsnow.net</a:t>
            </a:r>
            <a:r>
              <a:rPr lang="en-US" sz="2000" dirty="0" smtClean="0">
                <a:solidFill>
                  <a:srgbClr val="FF0000"/>
                </a:solidFill>
              </a:rPr>
              <a:t>/</a:t>
            </a:r>
            <a:r>
              <a:rPr lang="en-US" sz="2000" dirty="0" err="1" smtClean="0">
                <a:solidFill>
                  <a:srgbClr val="FF0000"/>
                </a:solidFill>
              </a:rPr>
              <a:t>naturalization.html</a:t>
            </a:r>
            <a:endParaRPr lang="en-US" sz="2000" dirty="0">
              <a:solidFill>
                <a:srgbClr val="FF0000"/>
              </a:solidFill>
            </a:endParaRPr>
          </a:p>
        </p:txBody>
      </p:sp>
    </p:spTree>
    <p:extLst>
      <p:ext uri="{BB962C8B-B14F-4D97-AF65-F5344CB8AC3E}">
        <p14:creationId xmlns:p14="http://schemas.microsoft.com/office/powerpoint/2010/main" val="405563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29" y="457200"/>
            <a:ext cx="8229600" cy="1143000"/>
          </a:xfrm>
        </p:spPr>
        <p:txBody>
          <a:bodyPr>
            <a:normAutofit fontScale="90000"/>
          </a:bodyPr>
          <a:lstStyle/>
          <a:p>
            <a:r>
              <a:rPr lang="en-US" dirty="0" smtClean="0"/>
              <a:t>Family Search Wiki</a:t>
            </a:r>
            <a:br>
              <a:rPr lang="en-US" dirty="0" smtClean="0"/>
            </a:br>
            <a:r>
              <a:rPr lang="en-US" dirty="0" smtClean="0">
                <a:solidFill>
                  <a:srgbClr val="FF0000"/>
                </a:solidFill>
              </a:rPr>
              <a:t> – always a first step</a:t>
            </a:r>
            <a:r>
              <a:rPr lang="en-US" dirty="0" smtClean="0"/>
              <a:t>. </a:t>
            </a:r>
            <a:endParaRPr lang="en-US" dirty="0"/>
          </a:p>
        </p:txBody>
      </p:sp>
      <p:pic>
        <p:nvPicPr>
          <p:cNvPr id="4" name="Content Placeholder 3" descr="Wiki Naturalizations.jpg"/>
          <p:cNvPicPr>
            <a:picLocks noGrp="1" noChangeAspect="1"/>
          </p:cNvPicPr>
          <p:nvPr>
            <p:ph idx="1"/>
          </p:nvPr>
        </p:nvPicPr>
        <p:blipFill>
          <a:blip r:embed="rId2">
            <a:extLst>
              <a:ext uri="{28A0092B-C50C-407E-A947-70E740481C1C}">
                <a14:useLocalDpi xmlns:a14="http://schemas.microsoft.com/office/drawing/2010/main" val="0"/>
              </a:ext>
            </a:extLst>
          </a:blip>
          <a:srcRect l="-13141" r="-13141"/>
          <a:stretch>
            <a:fillRect/>
          </a:stretch>
        </p:blipFill>
        <p:spPr/>
      </p:pic>
      <p:sp>
        <p:nvSpPr>
          <p:cNvPr id="5" name="Oval 4"/>
          <p:cNvSpPr/>
          <p:nvPr/>
        </p:nvSpPr>
        <p:spPr>
          <a:xfrm>
            <a:off x="997858" y="1600201"/>
            <a:ext cx="3592285" cy="55880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5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Joe </a:t>
            </a:r>
            <a:r>
              <a:rPr lang="en-US" dirty="0" err="1" smtClean="0"/>
              <a:t>Beine’s</a:t>
            </a:r>
            <a:r>
              <a:rPr lang="en-US" dirty="0" smtClean="0"/>
              <a:t> guides </a:t>
            </a:r>
            <a:br>
              <a:rPr lang="en-US" dirty="0" smtClean="0"/>
            </a:br>
            <a:r>
              <a:rPr lang="en-US" dirty="0" smtClean="0"/>
              <a:t>to information on the internet. </a:t>
            </a:r>
            <a:endParaRPr lang="en-US" dirty="0"/>
          </a:p>
        </p:txBody>
      </p:sp>
      <p:pic>
        <p:nvPicPr>
          <p:cNvPr id="4" name="Content Placeholder 3" descr="Joe Beine Naturalization.jpg"/>
          <p:cNvPicPr>
            <a:picLocks noGrp="1" noChangeAspect="1"/>
          </p:cNvPicPr>
          <p:nvPr>
            <p:ph idx="1"/>
          </p:nvPr>
        </p:nvPicPr>
        <p:blipFill>
          <a:blip r:embed="rId2">
            <a:extLst>
              <a:ext uri="{28A0092B-C50C-407E-A947-70E740481C1C}">
                <a14:useLocalDpi xmlns:a14="http://schemas.microsoft.com/office/drawing/2010/main" val="0"/>
              </a:ext>
            </a:extLst>
          </a:blip>
          <a:srcRect l="2025" r="2025"/>
          <a:stretch>
            <a:fillRect/>
          </a:stretch>
        </p:blipFill>
        <p:spPr>
          <a:xfrm>
            <a:off x="457200" y="1382487"/>
            <a:ext cx="8229600" cy="4296228"/>
          </a:xfrm>
        </p:spPr>
      </p:pic>
      <p:sp>
        <p:nvSpPr>
          <p:cNvPr id="5" name="TextBox 4"/>
          <p:cNvSpPr txBox="1"/>
          <p:nvPr/>
        </p:nvSpPr>
        <p:spPr>
          <a:xfrm>
            <a:off x="762000" y="5941497"/>
            <a:ext cx="6534987" cy="400110"/>
          </a:xfrm>
          <a:prstGeom prst="rect">
            <a:avLst/>
          </a:prstGeom>
          <a:noFill/>
        </p:spPr>
        <p:txBody>
          <a:bodyPr wrap="none" rtlCol="0">
            <a:spAutoFit/>
          </a:bodyPr>
          <a:lstStyle/>
          <a:p>
            <a:r>
              <a:rPr lang="en-US" dirty="0" smtClean="0"/>
              <a:t>h</a:t>
            </a:r>
            <a:r>
              <a:rPr lang="en-US" sz="2000" dirty="0" smtClean="0">
                <a:solidFill>
                  <a:srgbClr val="FF0000"/>
                </a:solidFill>
              </a:rPr>
              <a:t>ttp://</a:t>
            </a:r>
            <a:r>
              <a:rPr lang="en-US" sz="2000" dirty="0" err="1" smtClean="0">
                <a:solidFill>
                  <a:srgbClr val="FF0000"/>
                </a:solidFill>
              </a:rPr>
              <a:t>www.genealogybranches.com</a:t>
            </a:r>
            <a:r>
              <a:rPr lang="en-US" sz="2000" dirty="0" smtClean="0">
                <a:solidFill>
                  <a:srgbClr val="FF0000"/>
                </a:solidFill>
              </a:rPr>
              <a:t>/</a:t>
            </a:r>
            <a:r>
              <a:rPr lang="en-US" sz="2000" dirty="0" err="1" smtClean="0">
                <a:solidFill>
                  <a:srgbClr val="FF0000"/>
                </a:solidFill>
              </a:rPr>
              <a:t>naturalizationrecs.html</a:t>
            </a:r>
            <a:endParaRPr lang="en-US" sz="2000" dirty="0">
              <a:solidFill>
                <a:srgbClr val="FF0000"/>
              </a:solidFill>
            </a:endParaRPr>
          </a:p>
        </p:txBody>
      </p:sp>
    </p:spTree>
    <p:extLst>
      <p:ext uri="{BB962C8B-B14F-4D97-AF65-F5344CB8AC3E}">
        <p14:creationId xmlns:p14="http://schemas.microsoft.com/office/powerpoint/2010/main" val="198876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Books that will help your research are available at the LDS/GSWC Library </a:t>
            </a:r>
            <a:endParaRPr lang="en-US" dirty="0"/>
          </a:p>
        </p:txBody>
      </p:sp>
      <p:pic>
        <p:nvPicPr>
          <p:cNvPr id="4" name="Content Placeholder 3" descr="GSWC .jpg"/>
          <p:cNvPicPr>
            <a:picLocks noGrp="1" noChangeAspect="1"/>
          </p:cNvPicPr>
          <p:nvPr>
            <p:ph idx="1"/>
          </p:nvPr>
        </p:nvPicPr>
        <p:blipFill>
          <a:blip r:embed="rId2">
            <a:extLst>
              <a:ext uri="{28A0092B-C50C-407E-A947-70E740481C1C}">
                <a14:useLocalDpi xmlns:a14="http://schemas.microsoft.com/office/drawing/2010/main" val="0"/>
              </a:ext>
            </a:extLst>
          </a:blip>
          <a:srcRect l="-18098" r="-18098"/>
          <a:stretch>
            <a:fillRect/>
          </a:stretch>
        </p:blipFill>
        <p:spPr/>
      </p:pic>
    </p:spTree>
    <p:extLst>
      <p:ext uri="{BB962C8B-B14F-4D97-AF65-F5344CB8AC3E}">
        <p14:creationId xmlns:p14="http://schemas.microsoft.com/office/powerpoint/2010/main" val="2230990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books on how to find and use naturalization records</a:t>
            </a:r>
            <a:r>
              <a:rPr lang="is-IS" dirty="0" smtClean="0"/>
              <a:t>.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340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books</a:t>
            </a:r>
            <a:endParaRPr lang="en-US" dirty="0"/>
          </a:p>
        </p:txBody>
      </p:sp>
      <p:pic>
        <p:nvPicPr>
          <p:cNvPr id="4" name="Content Placeholder 3" descr="Search GSWC Cat.jpg"/>
          <p:cNvPicPr>
            <a:picLocks noGrp="1" noChangeAspect="1"/>
          </p:cNvPicPr>
          <p:nvPr>
            <p:ph idx="1"/>
          </p:nvPr>
        </p:nvPicPr>
        <p:blipFill>
          <a:blip r:embed="rId2">
            <a:extLst>
              <a:ext uri="{28A0092B-C50C-407E-A947-70E740481C1C}">
                <a14:useLocalDpi xmlns:a14="http://schemas.microsoft.com/office/drawing/2010/main" val="0"/>
              </a:ext>
            </a:extLst>
          </a:blip>
          <a:srcRect t="-33163" b="-33163"/>
          <a:stretch>
            <a:fillRect/>
          </a:stretch>
        </p:blipFill>
        <p:spPr/>
      </p:pic>
    </p:spTree>
    <p:extLst>
      <p:ext uri="{BB962C8B-B14F-4D97-AF65-F5344CB8AC3E}">
        <p14:creationId xmlns:p14="http://schemas.microsoft.com/office/powerpoint/2010/main" val="23766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drop down provides a list of choices</a:t>
            </a:r>
            <a:endParaRPr lang="en-US" dirty="0"/>
          </a:p>
        </p:txBody>
      </p:sp>
      <p:pic>
        <p:nvPicPr>
          <p:cNvPr id="4" name="Content Placeholder 3" descr="Books by Location.jpg"/>
          <p:cNvPicPr>
            <a:picLocks noGrp="1" noChangeAspect="1"/>
          </p:cNvPicPr>
          <p:nvPr>
            <p:ph idx="1"/>
          </p:nvPr>
        </p:nvPicPr>
        <p:blipFill>
          <a:blip r:embed="rId2">
            <a:extLst>
              <a:ext uri="{28A0092B-C50C-407E-A947-70E740481C1C}">
                <a14:useLocalDpi xmlns:a14="http://schemas.microsoft.com/office/drawing/2010/main" val="0"/>
              </a:ext>
            </a:extLst>
          </a:blip>
          <a:srcRect l="-41557" r="-41557"/>
          <a:stretch>
            <a:fillRect/>
          </a:stretch>
        </p:blipFill>
        <p:spPr/>
      </p:pic>
      <p:sp>
        <p:nvSpPr>
          <p:cNvPr id="5" name="Oval 4"/>
          <p:cNvSpPr/>
          <p:nvPr/>
        </p:nvSpPr>
        <p:spPr>
          <a:xfrm>
            <a:off x="2394857" y="1600200"/>
            <a:ext cx="780143" cy="576943"/>
          </a:xfrm>
          <a:prstGeom prst="ellipse">
            <a:avLst/>
          </a:prstGeom>
          <a:gradFill flip="none" rotWithShape="1">
            <a:gsLst>
              <a:gs pos="0">
                <a:schemeClr val="accent1">
                  <a:tint val="100000"/>
                  <a:shade val="100000"/>
                  <a:satMod val="130000"/>
                  <a:alpha val="5000"/>
                </a:schemeClr>
              </a:gs>
              <a:gs pos="100000">
                <a:schemeClr val="accent1">
                  <a:tint val="50000"/>
                  <a:shade val="100000"/>
                  <a:satMod val="350000"/>
                  <a:alpha val="500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143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&amp; Subject searches</a:t>
            </a:r>
            <a:endParaRPr lang="en-US" dirty="0"/>
          </a:p>
        </p:txBody>
      </p:sp>
      <p:pic>
        <p:nvPicPr>
          <p:cNvPr id="4" name="Content Placeholder 3" descr="Search by Subject.jpg"/>
          <p:cNvPicPr>
            <a:picLocks noGrp="1" noChangeAspect="1"/>
          </p:cNvPicPr>
          <p:nvPr>
            <p:ph idx="1"/>
          </p:nvPr>
        </p:nvPicPr>
        <p:blipFill>
          <a:blip r:embed="rId2">
            <a:extLst>
              <a:ext uri="{28A0092B-C50C-407E-A947-70E740481C1C}">
                <a14:useLocalDpi xmlns:a14="http://schemas.microsoft.com/office/drawing/2010/main" val="0"/>
              </a:ext>
            </a:extLst>
          </a:blip>
          <a:srcRect t="-4413" b="-4413"/>
          <a:stretch>
            <a:fillRect/>
          </a:stretch>
        </p:blipFill>
        <p:spPr/>
      </p:pic>
      <p:sp>
        <p:nvSpPr>
          <p:cNvPr id="6" name="TextBox 5"/>
          <p:cNvSpPr txBox="1"/>
          <p:nvPr/>
        </p:nvSpPr>
        <p:spPr>
          <a:xfrm>
            <a:off x="1578429" y="4318000"/>
            <a:ext cx="2196222" cy="369332"/>
          </a:xfrm>
          <a:prstGeom prst="rect">
            <a:avLst/>
          </a:prstGeom>
          <a:noFill/>
        </p:spPr>
        <p:txBody>
          <a:bodyPr wrap="none" rtlCol="0">
            <a:spAutoFit/>
          </a:bodyPr>
          <a:lstStyle/>
          <a:p>
            <a:r>
              <a:rPr lang="en-US" dirty="0" smtClean="0">
                <a:solidFill>
                  <a:srgbClr val="FF0000"/>
                </a:solidFill>
              </a:rPr>
              <a:t>Results appear below</a:t>
            </a:r>
            <a:endParaRPr lang="en-US" dirty="0">
              <a:solidFill>
                <a:srgbClr val="FF0000"/>
              </a:solidFill>
            </a:endParaRPr>
          </a:p>
        </p:txBody>
      </p:sp>
    </p:spTree>
    <p:extLst>
      <p:ext uri="{BB962C8B-B14F-4D97-AF65-F5344CB8AC3E}">
        <p14:creationId xmlns:p14="http://schemas.microsoft.com/office/powerpoint/2010/main" val="189101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information</a:t>
            </a:r>
            <a:endParaRPr lang="en-US" dirty="0"/>
          </a:p>
        </p:txBody>
      </p:sp>
      <p:pic>
        <p:nvPicPr>
          <p:cNvPr id="6" name="Content Placeholder 5" descr="Title, Author Call # or all.jpg"/>
          <p:cNvPicPr>
            <a:picLocks noGrp="1" noChangeAspect="1"/>
          </p:cNvPicPr>
          <p:nvPr>
            <p:ph idx="1"/>
          </p:nvPr>
        </p:nvPicPr>
        <p:blipFill>
          <a:blip r:embed="rId2">
            <a:extLst>
              <a:ext uri="{28A0092B-C50C-407E-A947-70E740481C1C}">
                <a14:useLocalDpi xmlns:a14="http://schemas.microsoft.com/office/drawing/2010/main" val="0"/>
              </a:ext>
            </a:extLst>
          </a:blip>
          <a:srcRect l="-6798" r="-6798"/>
          <a:stretch>
            <a:fillRect/>
          </a:stretch>
        </p:blipFill>
        <p:spPr/>
      </p:pic>
    </p:spTree>
    <p:extLst>
      <p:ext uri="{BB962C8B-B14F-4D97-AF65-F5344CB8AC3E}">
        <p14:creationId xmlns:p14="http://schemas.microsoft.com/office/powerpoint/2010/main" val="385524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the how-to book on Polish, Czech and Slovak research</a:t>
            </a:r>
            <a:endParaRPr lang="en-US" dirty="0"/>
          </a:p>
        </p:txBody>
      </p:sp>
      <p:pic>
        <p:nvPicPr>
          <p:cNvPr id="4" name="Content Placeholder 3" descr="How to book.jpg"/>
          <p:cNvPicPr>
            <a:picLocks noGrp="1" noChangeAspect="1"/>
          </p:cNvPicPr>
          <p:nvPr>
            <p:ph idx="1"/>
          </p:nvPr>
        </p:nvPicPr>
        <p:blipFill>
          <a:blip r:embed="rId2">
            <a:extLst>
              <a:ext uri="{28A0092B-C50C-407E-A947-70E740481C1C}">
                <a14:useLocalDpi xmlns:a14="http://schemas.microsoft.com/office/drawing/2010/main" val="0"/>
              </a:ext>
            </a:extLst>
          </a:blip>
          <a:srcRect t="-4285" b="-4285"/>
          <a:stretch>
            <a:fillRect/>
          </a:stretch>
        </p:blipFill>
        <p:spPr/>
      </p:pic>
    </p:spTree>
    <p:extLst>
      <p:ext uri="{BB962C8B-B14F-4D97-AF65-F5344CB8AC3E}">
        <p14:creationId xmlns:p14="http://schemas.microsoft.com/office/powerpoint/2010/main" val="361699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1940 Instructions to Enumerators: </a:t>
            </a:r>
            <a:br>
              <a:rPr lang="en-US" dirty="0" smtClean="0"/>
            </a:br>
            <a:r>
              <a:rPr lang="en-US" dirty="0" smtClean="0"/>
              <a:t>Place of Birth</a:t>
            </a:r>
            <a:endParaRPr lang="en-US" dirty="0"/>
          </a:p>
        </p:txBody>
      </p:sp>
      <p:sp>
        <p:nvSpPr>
          <p:cNvPr id="5" name="Content Placeholder 4"/>
          <p:cNvSpPr>
            <a:spLocks noGrp="1"/>
          </p:cNvSpPr>
          <p:nvPr>
            <p:ph idx="1"/>
          </p:nvPr>
        </p:nvSpPr>
        <p:spPr/>
        <p:txBody>
          <a:bodyPr>
            <a:normAutofit fontScale="92500" lnSpcReduction="20000"/>
          </a:bodyPr>
          <a:lstStyle/>
          <a:p>
            <a:pPr marL="0" marR="0" indent="0">
              <a:spcBef>
                <a:spcPts val="0"/>
              </a:spcBef>
              <a:spcAft>
                <a:spcPts val="0"/>
              </a:spcAft>
              <a:buNone/>
            </a:pPr>
            <a:r>
              <a:rPr lang="en-US" dirty="0" smtClean="0"/>
              <a:t>For a persons born in any of those central European areas where there have been recent changes in boundaries</a:t>
            </a:r>
            <a:r>
              <a:rPr lang="en-US" dirty="0">
                <a:solidFill>
                  <a:srgbClr val="000000"/>
                </a:solidFill>
              </a:rPr>
              <a:t>, </a:t>
            </a:r>
            <a:r>
              <a:rPr lang="en-US" b="1" dirty="0">
                <a:solidFill>
                  <a:srgbClr val="FF0000"/>
                </a:solidFill>
                <a:highlight>
                  <a:srgbClr val="FFFF00"/>
                </a:highlight>
              </a:rPr>
              <a:t>enter in col. 15 as country of birth that country in which his birthplace was situated on January 1, 1937</a:t>
            </a:r>
            <a:r>
              <a:rPr lang="en-US" b="1" dirty="0" smtClean="0">
                <a:solidFill>
                  <a:srgbClr val="FF0000"/>
                </a:solidFill>
                <a:highlight>
                  <a:srgbClr val="FFFF00"/>
                </a:highlight>
              </a:rPr>
              <a:t>.</a:t>
            </a:r>
            <a:r>
              <a:rPr lang="en-US" b="1" dirty="0" smtClean="0">
                <a:solidFill>
                  <a:srgbClr val="FF0000"/>
                </a:solidFill>
              </a:rPr>
              <a:t> </a:t>
            </a:r>
            <a:r>
              <a:rPr lang="en-US" dirty="0" smtClean="0"/>
              <a:t>Note that the list of countries in Europe on that date included Austria, Czechoslovakia, and Poland. If you cannot find out with certainty the country in which the person's birthplace was located on January 1, 1937, enter the name of the province, state, or city in which the persons was born, such as Bohemia, Slovakia, Croatia, etc., or Prague, Bratislava, Vienna, etc.</a:t>
            </a:r>
          </a:p>
          <a:p>
            <a:endParaRPr lang="en-US" dirty="0" smtClean="0"/>
          </a:p>
          <a:p>
            <a:endParaRPr lang="en-US" dirty="0"/>
          </a:p>
        </p:txBody>
      </p:sp>
    </p:spTree>
    <p:extLst>
      <p:ext uri="{BB962C8B-B14F-4D97-AF65-F5344CB8AC3E}">
        <p14:creationId xmlns:p14="http://schemas.microsoft.com/office/powerpoint/2010/main" val="216548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own this</a:t>
            </a:r>
            <a:r>
              <a:rPr lang="is-IS" dirty="0" smtClean="0"/>
              <a:t>... </a:t>
            </a:r>
            <a:endParaRPr lang="en-US" dirty="0"/>
          </a:p>
        </p:txBody>
      </p:sp>
      <p:pic>
        <p:nvPicPr>
          <p:cNvPr id="4" name="Content Placeholder 3" descr="Historical Atlas of East Central Europe.jpg"/>
          <p:cNvPicPr>
            <a:picLocks noGrp="1" noChangeAspect="1"/>
          </p:cNvPicPr>
          <p:nvPr>
            <p:ph idx="1"/>
          </p:nvPr>
        </p:nvPicPr>
        <p:blipFill>
          <a:blip r:embed="rId2">
            <a:extLst>
              <a:ext uri="{28A0092B-C50C-407E-A947-70E740481C1C}">
                <a14:useLocalDpi xmlns:a14="http://schemas.microsoft.com/office/drawing/2010/main" val="0"/>
              </a:ext>
            </a:extLst>
          </a:blip>
          <a:srcRect t="3553" b="3553"/>
          <a:stretch>
            <a:fillRect/>
          </a:stretch>
        </p:blipFill>
        <p:spPr/>
      </p:pic>
    </p:spTree>
    <p:extLst>
      <p:ext uri="{BB962C8B-B14F-4D97-AF65-F5344CB8AC3E}">
        <p14:creationId xmlns:p14="http://schemas.microsoft.com/office/powerpoint/2010/main" val="2133810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just ordered this one</a:t>
            </a:r>
            <a:r>
              <a:rPr lang="is-IS" dirty="0" smtClean="0"/>
              <a:t>… as well as a book on DNA research</a:t>
            </a:r>
            <a:endParaRPr lang="en-US" dirty="0"/>
          </a:p>
        </p:txBody>
      </p:sp>
      <p:pic>
        <p:nvPicPr>
          <p:cNvPr id="4" name="Content Placeholder 3" descr="Just ordered this for the library.jpg"/>
          <p:cNvPicPr>
            <a:picLocks noGrp="1" noChangeAspect="1"/>
          </p:cNvPicPr>
          <p:nvPr>
            <p:ph idx="1"/>
          </p:nvPr>
        </p:nvPicPr>
        <p:blipFill>
          <a:blip r:embed="rId2">
            <a:extLst>
              <a:ext uri="{28A0092B-C50C-407E-A947-70E740481C1C}">
                <a14:useLocalDpi xmlns:a14="http://schemas.microsoft.com/office/drawing/2010/main" val="0"/>
              </a:ext>
            </a:extLst>
          </a:blip>
          <a:srcRect l="-18598" r="-18598"/>
          <a:stretch>
            <a:fillRect/>
          </a:stretch>
        </p:blipFill>
        <p:spPr/>
      </p:pic>
    </p:spTree>
    <p:extLst>
      <p:ext uri="{BB962C8B-B14F-4D97-AF65-F5344CB8AC3E}">
        <p14:creationId xmlns:p14="http://schemas.microsoft.com/office/powerpoint/2010/main" val="86730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1930 Instructions</a:t>
            </a:r>
            <a:endParaRPr lang="en-US" dirty="0"/>
          </a:p>
        </p:txBody>
      </p:sp>
      <p:sp>
        <p:nvSpPr>
          <p:cNvPr id="3" name="Content Placeholder 2"/>
          <p:cNvSpPr>
            <a:spLocks noGrp="1"/>
          </p:cNvSpPr>
          <p:nvPr>
            <p:ph idx="1"/>
          </p:nvPr>
        </p:nvSpPr>
        <p:spPr/>
        <p:txBody>
          <a:bodyPr>
            <a:normAutofit fontScale="25000" lnSpcReduction="20000"/>
          </a:bodyPr>
          <a:lstStyle/>
          <a:p>
            <a:r>
              <a:rPr lang="en-US" dirty="0" smtClean="0"/>
              <a:t>Since it is essential that each foreign-born person </a:t>
            </a:r>
            <a:r>
              <a:rPr lang="en-US" sz="7400" dirty="0" smtClean="0">
                <a:solidFill>
                  <a:srgbClr val="FF0000"/>
                </a:solidFill>
              </a:rPr>
              <a:t>be credited to the country in which his birthplace is now located, special attention must be given to the six countri</a:t>
            </a:r>
            <a:r>
              <a:rPr lang="en-US" dirty="0" smtClean="0"/>
              <a:t>es which lost a part of their territory in the readjustments following the World War. These six countries are as follows:</a:t>
            </a:r>
          </a:p>
          <a:p>
            <a:endParaRPr lang="en-US" dirty="0" smtClean="0"/>
          </a:p>
          <a:p>
            <a:r>
              <a:rPr lang="en-US" sz="9600" dirty="0" smtClean="0">
                <a:solidFill>
                  <a:srgbClr val="FF0000"/>
                </a:solidFill>
              </a:rPr>
              <a:t>Austria, which lost territory to Czechoslovakia, Italy, Yugoslavia, Poland, and Rumania.</a:t>
            </a:r>
          </a:p>
          <a:p>
            <a:r>
              <a:rPr lang="en-US" sz="9600" dirty="0" smtClean="0">
                <a:solidFill>
                  <a:srgbClr val="FF0000"/>
                </a:solidFill>
              </a:rPr>
              <a:t>Hungary, which lost territory to Austria, Czechoslovakia, Italy, Poland, Rumania, and Yugoslavia.</a:t>
            </a:r>
          </a:p>
          <a:p>
            <a:r>
              <a:rPr lang="en-US" dirty="0" smtClean="0"/>
              <a:t>Bulgaria, which lost territory to Greece and Yugoslavia.</a:t>
            </a:r>
          </a:p>
          <a:p>
            <a:r>
              <a:rPr lang="en-US" dirty="0" smtClean="0"/>
              <a:t>Germany, which lost territory to Belgium, Czechoslovakia, Danzig, Denmark, France, Lithuania, and Poland.</a:t>
            </a:r>
          </a:p>
          <a:p>
            <a:r>
              <a:rPr lang="en-US" dirty="0" smtClean="0"/>
              <a:t>Russia, which lost territory to Estonia, Finland, Latvia, Lithuania, Poland, and Turkey.</a:t>
            </a:r>
          </a:p>
          <a:p>
            <a:r>
              <a:rPr lang="en-US" dirty="0" smtClean="0"/>
              <a:t>Turkey, which lost territory to Greece and Italy and from which the following areas became independent:</a:t>
            </a:r>
          </a:p>
          <a:p>
            <a:r>
              <a:rPr lang="en-US" dirty="0" smtClean="0"/>
              <a:t>Iraq (Mesopotamia); Palestine (including Transjordan); Syria (including Lebanon); and various States</a:t>
            </a:r>
          </a:p>
          <a:p>
            <a:r>
              <a:rPr lang="en-US" dirty="0" smtClean="0"/>
              <a:t>and Kingdoms in Arabia (</a:t>
            </a:r>
            <a:r>
              <a:rPr lang="en-US" dirty="0" err="1" smtClean="0"/>
              <a:t>Asir</a:t>
            </a:r>
            <a:r>
              <a:rPr lang="en-US" dirty="0" smtClean="0"/>
              <a:t>, Hejaz, and Yemen).</a:t>
            </a:r>
          </a:p>
          <a:p>
            <a:r>
              <a:rPr lang="en-US" dirty="0" smtClean="0"/>
              <a:t>168</a:t>
            </a:r>
            <a:r>
              <a:rPr lang="en-US" sz="7200" dirty="0" smtClean="0">
                <a:solidFill>
                  <a:srgbClr val="FF0000"/>
                </a:solidFill>
              </a:rPr>
              <a:t>. If the person reports one of these six countries as his place of birth or that of his parents, ask specifically whether the birthplace is located within the present area of the country; and if not, find out to what country it has been transferred. If a person was born in the Province of Bohemia, for example, which was formerly in Austria but is now a part of Czechoslovakia, the proper return for country of birth is Czechoslovakia</a:t>
            </a:r>
            <a:r>
              <a:rPr lang="en-US" dirty="0" smtClean="0"/>
              <a:t>. If you can not ascertain with certainty the present location of the birthplace, where this group of countries is involved, enter in addition to the name of the country, the name of the Province or State in which the person was born, as Alsace-Lorraine, Bohemia, Croatia, Galicia, Moravia, Slovakia, etc., or the city, as Warsaw, Prague, Strasbourg, etc.</a:t>
            </a:r>
            <a:endParaRPr lang="en-US" dirty="0"/>
          </a:p>
        </p:txBody>
      </p:sp>
    </p:spTree>
    <p:extLst>
      <p:ext uri="{BB962C8B-B14F-4D97-AF65-F5344CB8AC3E}">
        <p14:creationId xmlns:p14="http://schemas.microsoft.com/office/powerpoint/2010/main" val="353391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find </a:t>
            </a:r>
            <a:br>
              <a:rPr lang="en-US" dirty="0" smtClean="0"/>
            </a:br>
            <a:r>
              <a:rPr lang="en-US" dirty="0" smtClean="0"/>
              <a:t>Instructions to the Enumerators </a:t>
            </a:r>
            <a:endParaRPr lang="en-US" dirty="0"/>
          </a:p>
        </p:txBody>
      </p:sp>
      <p:pic>
        <p:nvPicPr>
          <p:cNvPr id="4" name="Content Placeholder 3" descr="Enum Inst.jpg"/>
          <p:cNvPicPr>
            <a:picLocks noGrp="1" noChangeAspect="1"/>
          </p:cNvPicPr>
          <p:nvPr>
            <p:ph idx="1"/>
          </p:nvPr>
        </p:nvPicPr>
        <p:blipFill>
          <a:blip r:embed="rId3">
            <a:extLst>
              <a:ext uri="{28A0092B-C50C-407E-A947-70E740481C1C}">
                <a14:useLocalDpi xmlns:a14="http://schemas.microsoft.com/office/drawing/2010/main" val="0"/>
              </a:ext>
            </a:extLst>
          </a:blip>
          <a:srcRect l="-19003" r="-19003"/>
          <a:stretch>
            <a:fillRect/>
          </a:stretch>
        </p:blipFill>
        <p:spPr/>
      </p:pic>
      <p:sp>
        <p:nvSpPr>
          <p:cNvPr id="5" name="TextBox 4"/>
          <p:cNvSpPr txBox="1"/>
          <p:nvPr/>
        </p:nvSpPr>
        <p:spPr>
          <a:xfrm>
            <a:off x="5497286" y="4082143"/>
            <a:ext cx="5424497" cy="2246769"/>
          </a:xfrm>
          <a:prstGeom prst="rect">
            <a:avLst/>
          </a:prstGeom>
          <a:noFill/>
        </p:spPr>
        <p:txBody>
          <a:bodyPr wrap="square" rtlCol="0">
            <a:spAutoFit/>
          </a:bodyPr>
          <a:lstStyle/>
          <a:p>
            <a:r>
              <a:rPr lang="en-US" sz="2800" dirty="0" smtClean="0">
                <a:solidFill>
                  <a:srgbClr val="FF0000"/>
                </a:solidFill>
              </a:rPr>
              <a:t>https://</a:t>
            </a:r>
            <a:r>
              <a:rPr lang="en-US" sz="2800" dirty="0" err="1" smtClean="0">
                <a:solidFill>
                  <a:srgbClr val="FF0000"/>
                </a:solidFill>
              </a:rPr>
              <a:t>usa.ipums.org</a:t>
            </a:r>
            <a:r>
              <a:rPr lang="en-US" sz="2800" dirty="0" smtClean="0">
                <a:solidFill>
                  <a:srgbClr val="FF0000"/>
                </a:solidFill>
              </a:rPr>
              <a:t>/</a:t>
            </a:r>
            <a:br>
              <a:rPr lang="en-US" sz="2800" dirty="0" smtClean="0">
                <a:solidFill>
                  <a:srgbClr val="FF0000"/>
                </a:solidFill>
              </a:rPr>
            </a:br>
            <a:r>
              <a:rPr lang="en-US" sz="2800" dirty="0" err="1" smtClean="0">
                <a:solidFill>
                  <a:srgbClr val="FF0000"/>
                </a:solidFill>
              </a:rPr>
              <a:t>usa</a:t>
            </a:r>
            <a:r>
              <a:rPr lang="en-US" sz="2800" dirty="0" smtClean="0">
                <a:solidFill>
                  <a:srgbClr val="FF0000"/>
                </a:solidFill>
              </a:rPr>
              <a:t>/</a:t>
            </a:r>
            <a:r>
              <a:rPr lang="en-US" sz="2800" dirty="0" err="1" smtClean="0">
                <a:solidFill>
                  <a:srgbClr val="FF0000"/>
                </a:solidFill>
              </a:rPr>
              <a:t>voliii</a:t>
            </a:r>
            <a:r>
              <a:rPr lang="en-US" sz="2800" dirty="0" smtClean="0">
                <a:solidFill>
                  <a:srgbClr val="FF0000"/>
                </a:solidFill>
              </a:rPr>
              <a:t>/</a:t>
            </a:r>
            <a:br>
              <a:rPr lang="en-US" sz="2800" dirty="0" smtClean="0">
                <a:solidFill>
                  <a:srgbClr val="FF0000"/>
                </a:solidFill>
              </a:rPr>
            </a:br>
            <a:r>
              <a:rPr lang="en-US" sz="2800" dirty="0" err="1" smtClean="0">
                <a:solidFill>
                  <a:srgbClr val="FF0000"/>
                </a:solidFill>
              </a:rPr>
              <a:t>tEnumInstr.shtml</a:t>
            </a:r>
            <a:endParaRPr lang="en-US" sz="2800" dirty="0" smtClean="0">
              <a:solidFill>
                <a:srgbClr val="FF0000"/>
              </a:solidFill>
            </a:endParaRPr>
          </a:p>
          <a:p>
            <a:r>
              <a:rPr lang="en-US" sz="2800" dirty="0" smtClean="0"/>
              <a:t>Or</a:t>
            </a:r>
            <a:r>
              <a:rPr lang="en-US" sz="2800" dirty="0" smtClean="0">
                <a:solidFill>
                  <a:srgbClr val="FF0000"/>
                </a:solidFill>
              </a:rPr>
              <a:t> Google Instructions</a:t>
            </a:r>
          </a:p>
          <a:p>
            <a:r>
              <a:rPr lang="en-US" sz="2800" dirty="0" smtClean="0">
                <a:solidFill>
                  <a:srgbClr val="FF0000"/>
                </a:solidFill>
              </a:rPr>
              <a:t>To Enumerators</a:t>
            </a:r>
            <a:endParaRPr lang="en-US" sz="2800" dirty="0">
              <a:solidFill>
                <a:srgbClr val="FF0000"/>
              </a:solidFill>
            </a:endParaRPr>
          </a:p>
        </p:txBody>
      </p:sp>
    </p:spTree>
    <p:extLst>
      <p:ext uri="{BB962C8B-B14F-4D97-AF65-F5344CB8AC3E}">
        <p14:creationId xmlns:p14="http://schemas.microsoft.com/office/powerpoint/2010/main" val="22720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Instructions</a:t>
            </a:r>
            <a:endParaRPr lang="en-US" dirty="0"/>
          </a:p>
        </p:txBody>
      </p:sp>
      <p:sp>
        <p:nvSpPr>
          <p:cNvPr id="3" name="Content Placeholder 2"/>
          <p:cNvSpPr>
            <a:spLocks noGrp="1"/>
          </p:cNvSpPr>
          <p:nvPr>
            <p:ph idx="1"/>
          </p:nvPr>
        </p:nvSpPr>
        <p:spPr/>
        <p:txBody>
          <a:bodyPr/>
          <a:lstStyle/>
          <a:p>
            <a:r>
              <a:rPr lang="en-US" dirty="0" smtClean="0"/>
              <a:t>Instructions to the Enumerators help you </a:t>
            </a:r>
            <a:br>
              <a:rPr lang="en-US" dirty="0" smtClean="0"/>
            </a:br>
            <a:r>
              <a:rPr lang="en-US" dirty="0" smtClean="0"/>
              <a:t>better understand the information provided. </a:t>
            </a:r>
          </a:p>
          <a:p>
            <a:r>
              <a:rPr lang="en-US" dirty="0" smtClean="0"/>
              <a:t>It is especially important to check Instructions when working with race designations. </a:t>
            </a:r>
          </a:p>
          <a:p>
            <a:r>
              <a:rPr lang="en-US" dirty="0" smtClean="0"/>
              <a:t>Handy to understand relation to head of household.</a:t>
            </a:r>
          </a:p>
          <a:p>
            <a:r>
              <a:rPr lang="en-US" dirty="0" smtClean="0"/>
              <a:t>If something puzzles you, immediately check the Instructions to the Enumerators. </a:t>
            </a:r>
          </a:p>
          <a:p>
            <a:endParaRPr lang="en-US" dirty="0"/>
          </a:p>
        </p:txBody>
      </p:sp>
    </p:spTree>
    <p:extLst>
      <p:ext uri="{BB962C8B-B14F-4D97-AF65-F5344CB8AC3E}">
        <p14:creationId xmlns:p14="http://schemas.microsoft.com/office/powerpoint/2010/main" val="354552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Austria-Hungary 1867-1918</a:t>
            </a:r>
            <a:endParaRPr lang="en-US" dirty="0"/>
          </a:p>
        </p:txBody>
      </p:sp>
      <p:pic>
        <p:nvPicPr>
          <p:cNvPr id="4" name="Content Placeholder 3" descr="A-H 1914.jpg"/>
          <p:cNvPicPr>
            <a:picLocks noGrp="1" noChangeAspect="1"/>
          </p:cNvPicPr>
          <p:nvPr>
            <p:ph idx="1"/>
          </p:nvPr>
        </p:nvPicPr>
        <p:blipFill>
          <a:blip r:embed="rId2">
            <a:extLst>
              <a:ext uri="{28A0092B-C50C-407E-A947-70E740481C1C}">
                <a14:useLocalDpi xmlns:a14="http://schemas.microsoft.com/office/drawing/2010/main" val="0"/>
              </a:ext>
            </a:extLst>
          </a:blip>
          <a:srcRect l="-17240" r="-17240"/>
          <a:stretch>
            <a:fillRect/>
          </a:stretch>
        </p:blipFill>
        <p:spPr/>
      </p:pic>
    </p:spTree>
    <p:extLst>
      <p:ext uri="{BB962C8B-B14F-4D97-AF65-F5344CB8AC3E}">
        <p14:creationId xmlns:p14="http://schemas.microsoft.com/office/powerpoint/2010/main" val="303141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for European Research</a:t>
            </a:r>
            <a:endParaRPr lang="en-US" dirty="0"/>
          </a:p>
        </p:txBody>
      </p:sp>
      <p:sp>
        <p:nvSpPr>
          <p:cNvPr id="3" name="Content Placeholder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 the town village of origin! </a:t>
            </a:r>
          </a:p>
          <a:p>
            <a:pPr marL="0" indent="0" algn="ctr">
              <a:buNone/>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 </a:t>
            </a:r>
          </a:p>
          <a:p>
            <a:pPr marL="0" indent="0" algn="ctr">
              <a:buNone/>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town or village!</a:t>
            </a:r>
          </a:p>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1882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our question is</a:t>
            </a:r>
            <a:r>
              <a:rPr lang="is-IS" dirty="0" smtClean="0"/>
              <a: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What is the town village of birth in the Austria-Hungarian Empire of George </a:t>
            </a:r>
            <a:r>
              <a:rPr lang="en-US" dirty="0" err="1" smtClean="0"/>
              <a:t>Reichwalder</a:t>
            </a:r>
            <a:r>
              <a:rPr lang="en-US" dirty="0" smtClean="0"/>
              <a:t>/ </a:t>
            </a:r>
            <a:r>
              <a:rPr lang="en-US" dirty="0" err="1" smtClean="0"/>
              <a:t>Rykwalder</a:t>
            </a:r>
            <a:r>
              <a:rPr lang="en-US" dirty="0" smtClean="0"/>
              <a:t>, who was born about April 14, 1870 and  immigrated between 1887-1889.</a:t>
            </a:r>
            <a:endParaRPr lang="en-US" dirty="0"/>
          </a:p>
        </p:txBody>
      </p:sp>
    </p:spTree>
    <p:extLst>
      <p:ext uri="{BB962C8B-B14F-4D97-AF65-F5344CB8AC3E}">
        <p14:creationId xmlns:p14="http://schemas.microsoft.com/office/powerpoint/2010/main" val="386474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1308</TotalTime>
  <Words>956</Words>
  <Application>Microsoft Macintosh PowerPoint</Application>
  <PresentationFormat>On-screen Show (4:3)</PresentationFormat>
  <Paragraphs>101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George Rykwalder</vt:lpstr>
      <vt:lpstr>When and where was he born? </vt:lpstr>
      <vt:lpstr>1940 Instructions to Enumerators:  Place of Birth</vt:lpstr>
      <vt:lpstr>1930 Instructions</vt:lpstr>
      <vt:lpstr>Where to find  Instructions to the Enumerators </vt:lpstr>
      <vt:lpstr>Checking the Instructions</vt:lpstr>
      <vt:lpstr>Austria-Hungary 1867-1918</vt:lpstr>
      <vt:lpstr>Rule for European Research</vt:lpstr>
      <vt:lpstr>So our question is…</vt:lpstr>
      <vt:lpstr>What records might  show that? </vt:lpstr>
      <vt:lpstr>Immigration information  in census records</vt:lpstr>
      <vt:lpstr>Research Plan</vt:lpstr>
      <vt:lpstr>How to Find Naturalization Records</vt:lpstr>
      <vt:lpstr>Your Guide to…Naturalization Records http://barbsnow.net/naturalization.html </vt:lpstr>
      <vt:lpstr>Passenger Lists:  We already have a likely record</vt:lpstr>
      <vt:lpstr>This is what we see when we “view record”  from a record attached to someone in a tree</vt:lpstr>
      <vt:lpstr>Hamburg Passenger List Results</vt:lpstr>
      <vt:lpstr>Is this our George Rykwalder? </vt:lpstr>
      <vt:lpstr>What’s next? </vt:lpstr>
      <vt:lpstr>Exhaust U.S. resources first</vt:lpstr>
      <vt:lpstr>Family Search Wiki  – always a first step. </vt:lpstr>
      <vt:lpstr>Joe Beine’s guides  to information on the internet. </vt:lpstr>
      <vt:lpstr>Books that will help your research are available at the LDS/GSWC Library </vt:lpstr>
      <vt:lpstr>And books on how to find and use naturalization records. </vt:lpstr>
      <vt:lpstr>Search for books</vt:lpstr>
      <vt:lpstr>A drop down provides a list of choices</vt:lpstr>
      <vt:lpstr>Location &amp; Subject searches</vt:lpstr>
      <vt:lpstr>Combine information</vt:lpstr>
      <vt:lpstr>We have the how-to book on Polish, Czech and Slovak research</vt:lpstr>
      <vt:lpstr>We own this... </vt:lpstr>
      <vt:lpstr>I just ordered this one… as well as a book on DNA 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Rykwalder</dc:title>
  <dc:creator>Barbara Snow</dc:creator>
  <cp:lastModifiedBy>Barbara Snow</cp:lastModifiedBy>
  <cp:revision>26</cp:revision>
  <dcterms:created xsi:type="dcterms:W3CDTF">2018-04-17T16:26:31Z</dcterms:created>
  <dcterms:modified xsi:type="dcterms:W3CDTF">2018-04-18T14:15:11Z</dcterms:modified>
</cp:coreProperties>
</file>